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 de perto de uma corrente de bicicleta em uma engrenagem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sta parcial de uma engrenagem metálica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to de perto de engrenagens de bicicleta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to de perto de engrenagens de bicicleta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oto de perto da parte inferior de uma roda de bicicleta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 de perto de uma corrente de bicicleta em uma engrenagem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Foto de perto de engrenagens de bicicleta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" name="Texto do Título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0.png"/><Relationship Id="rId4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4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5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video" Target="https://www.youtube.com/embed/a-M3x-eZpV8?feature=oembed" TargetMode="External"/><Relationship Id="rId4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VOLUÇÃO DO JOGO"/>
          <p:cNvSpPr txBox="1"/>
          <p:nvPr/>
        </p:nvSpPr>
        <p:spPr>
          <a:xfrm>
            <a:off x="10901139" y="8360932"/>
            <a:ext cx="13055706" cy="177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7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EVOLUÇÃO DO JOGO</a:t>
            </a:r>
          </a:p>
        </p:txBody>
      </p:sp>
      <p:pic>
        <p:nvPicPr>
          <p:cNvPr id="120" name="logo-nba.png" descr="logo-nb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8882" y="2503078"/>
            <a:ext cx="6687349" cy="569762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USTAVO MELO - Abril/2022"/>
          <p:cNvSpPr txBox="1"/>
          <p:nvPr/>
        </p:nvSpPr>
        <p:spPr>
          <a:xfrm>
            <a:off x="13171166" y="10299166"/>
            <a:ext cx="954278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GUSTAVO MELO - Abril/2022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8" name="Motivação"/>
          <p:cNvSpPr txBox="1"/>
          <p:nvPr/>
        </p:nvSpPr>
        <p:spPr>
          <a:xfrm>
            <a:off x="7480547" y="669502"/>
            <a:ext cx="849518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Motivação</a:t>
            </a:r>
          </a:p>
        </p:txBody>
      </p:sp>
      <p:sp>
        <p:nvSpPr>
          <p:cNvPr id="159" name="Houve também um grande aumento nos acertos dos jogadores"/>
          <p:cNvSpPr txBox="1"/>
          <p:nvPr/>
        </p:nvSpPr>
        <p:spPr>
          <a:xfrm>
            <a:off x="465381" y="2733539"/>
            <a:ext cx="23299965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Houve também um grande aumento nos acertos dos jogadores</a:t>
            </a:r>
          </a:p>
        </p:txBody>
      </p:sp>
      <p:pic>
        <p:nvPicPr>
          <p:cNvPr id="160" name="Captura de Tela 2022-04-06 às 00.10.02.png" descr="Captura de Tela 2022-04-06 às 00.10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6735" y="5107515"/>
            <a:ext cx="19038094" cy="8285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63" name="download (42).png" descr="download (4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812" y="3201502"/>
            <a:ext cx="20157702" cy="10110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otivação"/>
          <p:cNvSpPr txBox="1"/>
          <p:nvPr/>
        </p:nvSpPr>
        <p:spPr>
          <a:xfrm>
            <a:off x="7480547" y="669502"/>
            <a:ext cx="849518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Motivação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67" name="\"/>
          <p:cNvSpPr txBox="1"/>
          <p:nvPr/>
        </p:nvSpPr>
        <p:spPr>
          <a:xfrm>
            <a:off x="15513760" y="1580348"/>
            <a:ext cx="60096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\</a:t>
            </a:r>
          </a:p>
        </p:txBody>
      </p:sp>
      <p:pic>
        <p:nvPicPr>
          <p:cNvPr id="168" name="download.png" descr="downlo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232" y="1023732"/>
            <a:ext cx="17970501" cy="1248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71" name="CASO NBA…"/>
          <p:cNvSpPr txBox="1"/>
          <p:nvPr/>
        </p:nvSpPr>
        <p:spPr>
          <a:xfrm>
            <a:off x="13669523" y="186221"/>
            <a:ext cx="9466288" cy="657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</a:t>
            </a:r>
          </a:p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2000-2021</a:t>
            </a:r>
          </a:p>
        </p:txBody>
      </p:sp>
      <p:pic>
        <p:nvPicPr>
          <p:cNvPr id="172" name="kisspng-giannis-antetokounmpo-milwaukee-bucks-nba-all-star-5d1979c0c67541.7310760515619506568129.png" descr="kisspng-giannis-antetokounmpo-milwaukee-bucks-nba-all-star-5d1979c0c67541.73107605156195065681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33956" y="4316942"/>
            <a:ext cx="16736142" cy="940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75" name="CASO NBA 20-21"/>
          <p:cNvSpPr txBox="1"/>
          <p:nvPr/>
        </p:nvSpPr>
        <p:spPr>
          <a:xfrm>
            <a:off x="5321547" y="669502"/>
            <a:ext cx="1405112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</a:t>
            </a:r>
          </a:p>
        </p:txBody>
      </p:sp>
      <p:sp>
        <p:nvSpPr>
          <p:cNvPr id="176" name="League Champion: Milwaukee Bucks…"/>
          <p:cNvSpPr txBox="1"/>
          <p:nvPr/>
        </p:nvSpPr>
        <p:spPr>
          <a:xfrm>
            <a:off x="606821" y="5050733"/>
            <a:ext cx="16886032" cy="712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League Champion: Milwaukee Bucks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Most Valuable Player: Nikola Jokić 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Rookie of the Year: LaMelo Ball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PPG Leader: Stephen Curry (32.0)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RPG Leader: Clint Capela (14.3)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APG Leader: Russell Westbrook (11.7)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Defensive Player of the Year: Rudy Gobert</a:t>
            </a:r>
          </a:p>
        </p:txBody>
      </p:sp>
      <p:sp>
        <p:nvSpPr>
          <p:cNvPr id="177" name="RESUMO"/>
          <p:cNvSpPr txBox="1"/>
          <p:nvPr/>
        </p:nvSpPr>
        <p:spPr>
          <a:xfrm>
            <a:off x="9402321" y="2457906"/>
            <a:ext cx="588957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RESUMO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0" name="CASO NBA 20-21"/>
          <p:cNvSpPr txBox="1"/>
          <p:nvPr/>
        </p:nvSpPr>
        <p:spPr>
          <a:xfrm>
            <a:off x="5321547" y="669502"/>
            <a:ext cx="1405112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</a:t>
            </a:r>
          </a:p>
        </p:txBody>
      </p:sp>
      <p:sp>
        <p:nvSpPr>
          <p:cNvPr id="181" name="Dividido em 4 Partes de Análises:…"/>
          <p:cNvSpPr txBox="1"/>
          <p:nvPr/>
        </p:nvSpPr>
        <p:spPr>
          <a:xfrm>
            <a:off x="475144" y="2922039"/>
            <a:ext cx="9194103" cy="612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Dividido em 4 Partes de Análises: </a:t>
            </a:r>
          </a:p>
          <a:p>
            <a:pPr lvl="1" marL="1270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Geral</a:t>
            </a:r>
          </a:p>
          <a:p>
            <a:pPr lvl="1" marL="1270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Pivô</a:t>
            </a:r>
          </a:p>
          <a:p>
            <a:pPr lvl="1" marL="1270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Análise Defensiva</a:t>
            </a:r>
          </a:p>
          <a:p>
            <a:pPr lvl="1" marL="1270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Análise Ofensiva</a:t>
            </a:r>
          </a:p>
        </p:txBody>
      </p:sp>
      <p:pic>
        <p:nvPicPr>
          <p:cNvPr id="182" name="download (4).png" descr="download (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0495" y="2647950"/>
            <a:ext cx="10385273" cy="1090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5" name="CASO NBA 20-21"/>
          <p:cNvSpPr txBox="1"/>
          <p:nvPr/>
        </p:nvSpPr>
        <p:spPr>
          <a:xfrm>
            <a:off x="5321547" y="669502"/>
            <a:ext cx="1405112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</a:t>
            </a:r>
          </a:p>
        </p:txBody>
      </p:sp>
      <p:pic>
        <p:nvPicPr>
          <p:cNvPr id="186" name="download (41).png" descr="download (4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901" y="3892062"/>
            <a:ext cx="23310693" cy="71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9" name="CASO NBA 20-21 - GERAL"/>
          <p:cNvSpPr txBox="1"/>
          <p:nvPr/>
        </p:nvSpPr>
        <p:spPr>
          <a:xfrm>
            <a:off x="1257547" y="669502"/>
            <a:ext cx="2103023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GERAL</a:t>
            </a:r>
          </a:p>
        </p:txBody>
      </p:sp>
      <p:pic>
        <p:nvPicPr>
          <p:cNvPr id="190" name="download (5).png" descr="download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3301" y="2601891"/>
            <a:ext cx="12296597" cy="10696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3" name="CASO NBA 20-21 - GERAL"/>
          <p:cNvSpPr txBox="1"/>
          <p:nvPr/>
        </p:nvSpPr>
        <p:spPr>
          <a:xfrm>
            <a:off x="1384547" y="669502"/>
            <a:ext cx="2103023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GERAL</a:t>
            </a:r>
          </a:p>
        </p:txBody>
      </p:sp>
      <p:pic>
        <p:nvPicPr>
          <p:cNvPr id="194" name="download (6).png" descr="download (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0490" y="-451642"/>
            <a:ext cx="12296596" cy="1395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7" name="CASO NBA 20-21 - GERAL"/>
          <p:cNvSpPr txBox="1"/>
          <p:nvPr/>
        </p:nvSpPr>
        <p:spPr>
          <a:xfrm>
            <a:off x="1384547" y="669502"/>
            <a:ext cx="2103023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GERAL</a:t>
            </a:r>
          </a:p>
        </p:txBody>
      </p:sp>
      <p:pic>
        <p:nvPicPr>
          <p:cNvPr id="198" name="download (7).png" descr="download (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3874" y="3532997"/>
            <a:ext cx="11083729" cy="7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LUSTER 0 - COADJUVANTES (96)…"/>
          <p:cNvSpPr txBox="1"/>
          <p:nvPr/>
        </p:nvSpPr>
        <p:spPr>
          <a:xfrm>
            <a:off x="11237907" y="4355291"/>
            <a:ext cx="12888095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COADJUVANTES (96)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BANCO DE RESERVA (281)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IMPORTANTES NA DEFESA (37)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CRAQUES DO TIME (42)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JOGADORES DE ROTAÇAO (170)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24" name="AGENDA"/>
          <p:cNvSpPr txBox="1"/>
          <p:nvPr/>
        </p:nvSpPr>
        <p:spPr>
          <a:xfrm>
            <a:off x="15418066" y="502462"/>
            <a:ext cx="5664102" cy="1828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25" name="Introdução…"/>
          <p:cNvSpPr txBox="1"/>
          <p:nvPr/>
        </p:nvSpPr>
        <p:spPr>
          <a:xfrm>
            <a:off x="12461795" y="3637472"/>
            <a:ext cx="10104909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Introdução</a:t>
            </a:r>
          </a:p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Motivação</a:t>
            </a:r>
          </a:p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2020-21</a:t>
            </a:r>
          </a:p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1999-00</a:t>
            </a:r>
          </a:p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1989-90</a:t>
            </a:r>
          </a:p>
          <a:p>
            <a:pPr marL="1219199" indent="-1219199" algn="l">
              <a:buSzPct val="100000"/>
              <a:buAutoNum type="arabicPeriod" startAt="1"/>
              <a:defRPr sz="84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Conclusão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2" name="CASO NBA 20-21 - PIVO"/>
          <p:cNvSpPr txBox="1"/>
          <p:nvPr/>
        </p:nvSpPr>
        <p:spPr>
          <a:xfrm>
            <a:off x="1384547" y="669502"/>
            <a:ext cx="1933266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PIVO</a:t>
            </a:r>
          </a:p>
        </p:txBody>
      </p:sp>
      <p:pic>
        <p:nvPicPr>
          <p:cNvPr id="203" name="download (10).png" descr="download (1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6401" y="2813050"/>
            <a:ext cx="12001501" cy="1052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6" name="CASO NBA 20-21 - PIVO"/>
          <p:cNvSpPr txBox="1"/>
          <p:nvPr/>
        </p:nvSpPr>
        <p:spPr>
          <a:xfrm>
            <a:off x="1384547" y="669502"/>
            <a:ext cx="1933266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PIVO</a:t>
            </a:r>
          </a:p>
        </p:txBody>
      </p:sp>
      <p:sp>
        <p:nvSpPr>
          <p:cNvPr id="207" name="CLUSTER 0 - JOGADORES DE ROTAÇAO (37)…"/>
          <p:cNvSpPr txBox="1"/>
          <p:nvPr/>
        </p:nvSpPr>
        <p:spPr>
          <a:xfrm>
            <a:off x="10793407" y="4997449"/>
            <a:ext cx="13192263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JOGADORES DE ROTAÇAO (37)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COADJUVANTES (15) 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BANCO DE RESERVA (54)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CRAQUES DO TIME (4)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IMPORTANTES PARA O TIME (11)</a:t>
            </a:r>
          </a:p>
        </p:txBody>
      </p:sp>
      <p:pic>
        <p:nvPicPr>
          <p:cNvPr id="208" name="download (11).png" descr="download (1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66" y="4012684"/>
            <a:ext cx="10622402" cy="741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1" name="CASO NBA 20-21 - OFENSIVO"/>
          <p:cNvSpPr txBox="1"/>
          <p:nvPr/>
        </p:nvSpPr>
        <p:spPr>
          <a:xfrm>
            <a:off x="622547" y="669502"/>
            <a:ext cx="23733324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OFENSIVO</a:t>
            </a:r>
          </a:p>
        </p:txBody>
      </p:sp>
      <p:pic>
        <p:nvPicPr>
          <p:cNvPr id="212" name="download (12).png" descr="download (1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5591" y="2863936"/>
            <a:ext cx="12001501" cy="1052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G - Jogos pelo Jogador…"/>
          <p:cNvSpPr txBox="1"/>
          <p:nvPr/>
        </p:nvSpPr>
        <p:spPr>
          <a:xfrm>
            <a:off x="304135" y="2684120"/>
            <a:ext cx="13274414" cy="1168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 - Arremessos acertados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FGA - Tentativa de Arremessos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 - Arremessos acertados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3PA - Tentativa de Arremessos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 - Arremessos acertados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2PA - Tentativa de Arremessos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 - Acertos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FTA - Tentativa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ORB - Rebotes ofensivos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AST - Total de Assistência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PTS - Total de Pontos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6" name="CASO NBA 20-21 - OFENSIVO"/>
          <p:cNvSpPr txBox="1"/>
          <p:nvPr/>
        </p:nvSpPr>
        <p:spPr>
          <a:xfrm>
            <a:off x="1130547" y="669502"/>
            <a:ext cx="23733324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OFENSIVO</a:t>
            </a:r>
          </a:p>
        </p:txBody>
      </p:sp>
      <p:pic>
        <p:nvPicPr>
          <p:cNvPr id="217" name="download (13).png" descr="download (1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1" y="3520307"/>
            <a:ext cx="11512088" cy="781390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LUSTER 0 - MEDIA PARTICIPAÇÃO OFENSIVA (97)…"/>
          <p:cNvSpPr txBox="1"/>
          <p:nvPr/>
        </p:nvSpPr>
        <p:spPr>
          <a:xfrm>
            <a:off x="11830118" y="4038600"/>
            <a:ext cx="12214455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MEDIA PARTICIPAÇÃO OFENSIVA (97)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BANCO DE RESERVA (277)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DO TIME (42)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BAIXA PARTICIPAÇÃO OFENSIVA (171)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BOA PARTICIPAÇÃO OFENSIVA (39)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21" name="CASO NBA 20-21 - DEFENSIVO"/>
          <p:cNvSpPr txBox="1"/>
          <p:nvPr/>
        </p:nvSpPr>
        <p:spPr>
          <a:xfrm>
            <a:off x="622547" y="745702"/>
            <a:ext cx="23132803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DEFENSIVO</a:t>
            </a:r>
          </a:p>
        </p:txBody>
      </p:sp>
      <p:sp>
        <p:nvSpPr>
          <p:cNvPr id="222" name="G - Jogos pelo Jogador…"/>
          <p:cNvSpPr txBox="1"/>
          <p:nvPr/>
        </p:nvSpPr>
        <p:spPr>
          <a:xfrm>
            <a:off x="304135" y="3039720"/>
            <a:ext cx="13274414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DRB - Rebotes defensivos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STL - Roubos de Bola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BLK - Bloqueios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TOV - Turnovers (Perdas de Jogadas)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</p:txBody>
      </p:sp>
      <p:pic>
        <p:nvPicPr>
          <p:cNvPr id="223" name="download (14).png" descr="download (1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6774" y="2579299"/>
            <a:ext cx="12001501" cy="1052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26" name="CASO NBA 20-21 - DEFENSIVO"/>
          <p:cNvSpPr txBox="1"/>
          <p:nvPr/>
        </p:nvSpPr>
        <p:spPr>
          <a:xfrm>
            <a:off x="1130547" y="745702"/>
            <a:ext cx="23132803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20-21 - DEFENSIVO</a:t>
            </a:r>
          </a:p>
        </p:txBody>
      </p:sp>
      <p:sp>
        <p:nvSpPr>
          <p:cNvPr id="227" name="CLUSTER 0 - BANCO DE RESERVA (256)…"/>
          <p:cNvSpPr txBox="1"/>
          <p:nvPr/>
        </p:nvSpPr>
        <p:spPr>
          <a:xfrm>
            <a:off x="11830118" y="4038600"/>
            <a:ext cx="12214455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BANCO DE RESERVA (256)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MEDIA PARTICIPAÇÃO DEFENSIVA (126)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BOA PARTICIPAÇÃO DEFENSIVA (75)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CRAQUES DO TIME (32)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BAIXA PARTICIPAÇÃO DEFENSIVA (137)</a:t>
            </a:r>
          </a:p>
        </p:txBody>
      </p:sp>
      <p:pic>
        <p:nvPicPr>
          <p:cNvPr id="228" name="download (15).png" descr="download (1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277" y="3884941"/>
            <a:ext cx="10670275" cy="7337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31" name="CASO NBA…"/>
          <p:cNvSpPr txBox="1"/>
          <p:nvPr/>
        </p:nvSpPr>
        <p:spPr>
          <a:xfrm>
            <a:off x="13647664" y="186221"/>
            <a:ext cx="9510007" cy="657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</a:t>
            </a:r>
          </a:p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1999-2000</a:t>
            </a:r>
          </a:p>
        </p:txBody>
      </p:sp>
      <p:pic>
        <p:nvPicPr>
          <p:cNvPr id="232" name="toppng.com-shaquille-oneal-lakers-shaquille-o-neal-lakers-668x477.png" descr="toppng.com-shaquille-oneal-lakers-shaquille-o-neal-lakers-668x4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4255" y="5246000"/>
            <a:ext cx="12609100" cy="9003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35" name="CASO NBA 99-00"/>
          <p:cNvSpPr txBox="1"/>
          <p:nvPr/>
        </p:nvSpPr>
        <p:spPr>
          <a:xfrm>
            <a:off x="5321547" y="669502"/>
            <a:ext cx="1409484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</a:t>
            </a:r>
          </a:p>
        </p:txBody>
      </p:sp>
      <p:sp>
        <p:nvSpPr>
          <p:cNvPr id="236" name="League Champion: Los Angeles Lakers…"/>
          <p:cNvSpPr txBox="1"/>
          <p:nvPr/>
        </p:nvSpPr>
        <p:spPr>
          <a:xfrm>
            <a:off x="606821" y="4549083"/>
            <a:ext cx="22370118" cy="812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League Champion: Los Angeles Lakers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Most Valuable Player: Shaquille O'Neal (29.7/13.6/3.8)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Rookie of the Year: Elton Brand (20.1/10.0/1.9), Steve Francis (18.0/5.3/6.6)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PPG Leader: Shaquille O'Neal (29.7)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RPG Leader: Dikembe Mutombo (14.1)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APG Leader: Jason Kidd (10.1)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Defensive Player of the Year: Alonzo Mourning</a:t>
            </a:r>
          </a:p>
        </p:txBody>
      </p:sp>
      <p:sp>
        <p:nvSpPr>
          <p:cNvPr id="237" name="RESUMO"/>
          <p:cNvSpPr txBox="1"/>
          <p:nvPr/>
        </p:nvSpPr>
        <p:spPr>
          <a:xfrm>
            <a:off x="9402321" y="2457906"/>
            <a:ext cx="588957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RESUMO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40" name="CASO NBA 99-00"/>
          <p:cNvSpPr txBox="1"/>
          <p:nvPr/>
        </p:nvSpPr>
        <p:spPr>
          <a:xfrm>
            <a:off x="5321547" y="669502"/>
            <a:ext cx="1409484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</a:t>
            </a:r>
          </a:p>
        </p:txBody>
      </p:sp>
      <p:pic>
        <p:nvPicPr>
          <p:cNvPr id="241" name="download (4).png" descr="download (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766" y="2647950"/>
            <a:ext cx="10385273" cy="1090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download (16).png" descr="download (1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4900" y="2495550"/>
            <a:ext cx="10489968" cy="11019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1999-00"/>
          <p:cNvSpPr txBox="1"/>
          <p:nvPr/>
        </p:nvSpPr>
        <p:spPr>
          <a:xfrm>
            <a:off x="13613545" y="2548906"/>
            <a:ext cx="284414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1999-00</a:t>
            </a:r>
          </a:p>
        </p:txBody>
      </p:sp>
      <p:sp>
        <p:nvSpPr>
          <p:cNvPr id="244" name="2020-21"/>
          <p:cNvSpPr txBox="1"/>
          <p:nvPr/>
        </p:nvSpPr>
        <p:spPr>
          <a:xfrm>
            <a:off x="1773664" y="2851076"/>
            <a:ext cx="2844140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2020-21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47" name="CASO NBA 99-00 - GERAL"/>
          <p:cNvSpPr txBox="1"/>
          <p:nvPr/>
        </p:nvSpPr>
        <p:spPr>
          <a:xfrm>
            <a:off x="1257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GERAL</a:t>
            </a:r>
          </a:p>
        </p:txBody>
      </p:sp>
      <p:pic>
        <p:nvPicPr>
          <p:cNvPr id="248" name="download (17).png" descr="download (1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9709" y="2686050"/>
            <a:ext cx="12851483" cy="10871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28" name="Introdução"/>
          <p:cNvSpPr txBox="1"/>
          <p:nvPr/>
        </p:nvSpPr>
        <p:spPr>
          <a:xfrm>
            <a:off x="13818816" y="249720"/>
            <a:ext cx="8873767" cy="4419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129" name="Michael-Jordan-American-Basketball-Player-PNG-File-Download-Free.png" descr="Michael-Jordan-American-Basketball-Player-PNG-File-Download-Fre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0816" y="1220320"/>
            <a:ext cx="10533217" cy="12928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51" name="CASO NBA 99-00 - GERAL"/>
          <p:cNvSpPr txBox="1"/>
          <p:nvPr/>
        </p:nvSpPr>
        <p:spPr>
          <a:xfrm>
            <a:off x="1257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GERAL</a:t>
            </a:r>
          </a:p>
        </p:txBody>
      </p:sp>
      <p:pic>
        <p:nvPicPr>
          <p:cNvPr id="252" name="download (18).png" descr="download (1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436" y="2805117"/>
            <a:ext cx="10645357" cy="10775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55" name="CASO NBA 99-00 - GERAL"/>
          <p:cNvSpPr txBox="1"/>
          <p:nvPr/>
        </p:nvSpPr>
        <p:spPr>
          <a:xfrm>
            <a:off x="1384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GERAL</a:t>
            </a:r>
          </a:p>
        </p:txBody>
      </p:sp>
      <p:sp>
        <p:nvSpPr>
          <p:cNvPr id="256" name="CLUSTER 0 - JOGADORES DE ROTAÇAO (121)…"/>
          <p:cNvSpPr txBox="1"/>
          <p:nvPr/>
        </p:nvSpPr>
        <p:spPr>
          <a:xfrm>
            <a:off x="11491907" y="4355291"/>
            <a:ext cx="12918791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JOGADORES DE ROTAÇAO (121)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CRAQUES NO ATAQUE (60)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NA DEFESA (30)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BANCO DE RESERVA (60)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COADJUVANTES (197)</a:t>
            </a:r>
          </a:p>
        </p:txBody>
      </p:sp>
      <p:pic>
        <p:nvPicPr>
          <p:cNvPr id="257" name="download (19).png" descr="download (1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130" y="3505792"/>
            <a:ext cx="10987879" cy="7555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60" name="CASO NBA 99-0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PIVO</a:t>
            </a:r>
          </a:p>
        </p:txBody>
      </p:sp>
      <p:pic>
        <p:nvPicPr>
          <p:cNvPr id="261" name="download (20).png" descr="download (2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1016" y="2879635"/>
            <a:ext cx="9824177" cy="1031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download (21).png" descr="download (2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4492" y="2879635"/>
            <a:ext cx="9824177" cy="1031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1999-00"/>
          <p:cNvSpPr txBox="1"/>
          <p:nvPr/>
        </p:nvSpPr>
        <p:spPr>
          <a:xfrm>
            <a:off x="12699145" y="2851076"/>
            <a:ext cx="2844141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1999-00</a:t>
            </a:r>
          </a:p>
        </p:txBody>
      </p:sp>
      <p:sp>
        <p:nvSpPr>
          <p:cNvPr id="264" name="2020-21"/>
          <p:cNvSpPr txBox="1"/>
          <p:nvPr/>
        </p:nvSpPr>
        <p:spPr>
          <a:xfrm>
            <a:off x="1672064" y="2851076"/>
            <a:ext cx="2844140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2020-21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67" name="CASO NBA 99-0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PIVO</a:t>
            </a:r>
          </a:p>
        </p:txBody>
      </p:sp>
      <p:pic>
        <p:nvPicPr>
          <p:cNvPr id="268" name="download (22).png" descr="download (2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7062" y="2674221"/>
            <a:ext cx="12842882" cy="10864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71" name="CASO NBA 99-0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PIVO</a:t>
            </a:r>
          </a:p>
        </p:txBody>
      </p:sp>
      <p:pic>
        <p:nvPicPr>
          <p:cNvPr id="272" name="download (23).png" descr="download (2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434" y="3739661"/>
            <a:ext cx="10485200" cy="721029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CLUSTER 0 - BANCO DE RESERVA (38)…"/>
          <p:cNvSpPr txBox="1"/>
          <p:nvPr/>
        </p:nvSpPr>
        <p:spPr>
          <a:xfrm>
            <a:off x="11364907" y="4355291"/>
            <a:ext cx="12535559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BANCO DE RESERVA (38)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CRAQUES NO ATAQUE (16)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NA DEFESA (8)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* (1)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JOGADORES DE ROTAÇAO (24)</a:t>
            </a:r>
          </a:p>
        </p:txBody>
      </p:sp>
      <p:sp>
        <p:nvSpPr>
          <p:cNvPr id="274" name="Composto por um jogador com arremessos de 3 Pontos (Raef LaFrentz)"/>
          <p:cNvSpPr txBox="1"/>
          <p:nvPr/>
        </p:nvSpPr>
        <p:spPr>
          <a:xfrm>
            <a:off x="545211" y="12063303"/>
            <a:ext cx="20181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buSzPct val="75000"/>
              <a:buChar char="*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Composto por um jogador com arremessos de 3 Pontos (Raef LaFrentz)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277" name="download (24).png" descr="download (2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9713" y="2388701"/>
            <a:ext cx="13149022" cy="1112299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ASO NBA 99-00 - OFENSIVO"/>
          <p:cNvSpPr txBox="1"/>
          <p:nvPr/>
        </p:nvSpPr>
        <p:spPr>
          <a:xfrm>
            <a:off x="622547" y="669502"/>
            <a:ext cx="2377704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OFENSIVO</a:t>
            </a:r>
          </a:p>
        </p:txBody>
      </p:sp>
      <p:sp>
        <p:nvSpPr>
          <p:cNvPr id="279" name="G - Jogos pelo Jogador…"/>
          <p:cNvSpPr txBox="1"/>
          <p:nvPr/>
        </p:nvSpPr>
        <p:spPr>
          <a:xfrm>
            <a:off x="304135" y="2684120"/>
            <a:ext cx="13274414" cy="1168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 - Arremessos acertados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FGA - Tentativa de Arremessos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 - Arremessos acertados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3PA - Tentativa de Arremessos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 - Arremessos acertados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2PA - Tentativa de Arremessos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 - Acertos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FTA - Tentativa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ORB - Rebotes ofensivos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AST - Total de Assistência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PTS - Total de Pontos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82" name="CASO NBA 99-00 - OFENSIVO"/>
          <p:cNvSpPr txBox="1"/>
          <p:nvPr/>
        </p:nvSpPr>
        <p:spPr>
          <a:xfrm>
            <a:off x="495547" y="669502"/>
            <a:ext cx="2377704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OFENSIVO</a:t>
            </a:r>
          </a:p>
        </p:txBody>
      </p:sp>
      <p:sp>
        <p:nvSpPr>
          <p:cNvPr id="283" name="CLUSTER 0 - MEDIA PARTICIPAÇÃO OFENSIVA (79)…"/>
          <p:cNvSpPr txBox="1"/>
          <p:nvPr/>
        </p:nvSpPr>
        <p:spPr>
          <a:xfrm>
            <a:off x="11830118" y="3987800"/>
            <a:ext cx="12214455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MEDIA PARTICIPAÇÃO OFENSIVA (79) 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CRAQUES DO TIME (38) 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BANCO DE RESERVA (177)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BOA PARTICIPAÇÃO OFENSIVA (64)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BAIXA PARTICIPAÇÃO OFENSIVA (110)</a:t>
            </a:r>
          </a:p>
        </p:txBody>
      </p:sp>
      <p:pic>
        <p:nvPicPr>
          <p:cNvPr id="284" name="download (25).png" descr="download (2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12" y="3091584"/>
            <a:ext cx="11580544" cy="796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87" name="CASO NBA 99-00 - DEFENSIVO"/>
          <p:cNvSpPr txBox="1"/>
          <p:nvPr/>
        </p:nvSpPr>
        <p:spPr>
          <a:xfrm>
            <a:off x="622547" y="745702"/>
            <a:ext cx="23173606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DEFENSIVO</a:t>
            </a:r>
          </a:p>
        </p:txBody>
      </p:sp>
      <p:sp>
        <p:nvSpPr>
          <p:cNvPr id="288" name="G - Jogos pelo Jogador…"/>
          <p:cNvSpPr txBox="1"/>
          <p:nvPr/>
        </p:nvSpPr>
        <p:spPr>
          <a:xfrm>
            <a:off x="304135" y="3039720"/>
            <a:ext cx="13274414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DRB - Rebotes defensivos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STL - Roubos de Bola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BLK - Bloqueios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TOV - Turnovers (Perdas de Jogadas)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</p:txBody>
      </p:sp>
      <p:pic>
        <p:nvPicPr>
          <p:cNvPr id="289" name="download (26).png" descr="download (2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08474" y="2691843"/>
            <a:ext cx="12140524" cy="10516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92" name="CASO NBA 99-00 - DEFENSIVO"/>
          <p:cNvSpPr txBox="1"/>
          <p:nvPr/>
        </p:nvSpPr>
        <p:spPr>
          <a:xfrm>
            <a:off x="851147" y="745702"/>
            <a:ext cx="23173606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99-00 - DEFENSIVO</a:t>
            </a:r>
          </a:p>
        </p:txBody>
      </p:sp>
      <p:sp>
        <p:nvSpPr>
          <p:cNvPr id="293" name="CLUSTER 0 - CRAQUES DO TIME* (40)…"/>
          <p:cNvSpPr txBox="1"/>
          <p:nvPr/>
        </p:nvSpPr>
        <p:spPr>
          <a:xfrm>
            <a:off x="11830118" y="4038600"/>
            <a:ext cx="12214455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CRAQUES DO TIME* (40)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BANCO DE RESERVA  (175)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MEDIA PARTICIPAÇÃO DEFENSIVA (82)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BAIXA PARTICIPAÇÃO DEFENSIVA (125)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BOA PARTICIPAÇÃO DEFENSIVA (46)</a:t>
            </a:r>
          </a:p>
        </p:txBody>
      </p:sp>
      <p:pic>
        <p:nvPicPr>
          <p:cNvPr id="294" name="download (27).png" descr="download (2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303" y="3642959"/>
            <a:ext cx="10854607" cy="746432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90% sao Pivos ou Ala-Pivos"/>
          <p:cNvSpPr txBox="1"/>
          <p:nvPr/>
        </p:nvSpPr>
        <p:spPr>
          <a:xfrm>
            <a:off x="545211" y="12063303"/>
            <a:ext cx="816900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buSzPct val="75000"/>
              <a:buChar char="*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90% sao Pivos ou Ala-Pivos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98" name="CASO NBA…"/>
          <p:cNvSpPr txBox="1"/>
          <p:nvPr/>
        </p:nvSpPr>
        <p:spPr>
          <a:xfrm>
            <a:off x="13647664" y="186221"/>
            <a:ext cx="9510007" cy="657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CASO NBA </a:t>
            </a:r>
          </a:p>
          <a:p>
            <a: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1989-1990</a:t>
            </a:r>
          </a:p>
        </p:txBody>
      </p:sp>
      <p:pic>
        <p:nvPicPr>
          <p:cNvPr id="299" name="847-8474491_1000-x-1100-9-magic-johnson-png (1).png" descr="847-8474491_1000-x-1100-9-magic-johnson-png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0817" y="4235205"/>
            <a:ext cx="92837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ângulo"/>
          <p:cNvSpPr/>
          <p:nvPr/>
        </p:nvSpPr>
        <p:spPr>
          <a:xfrm>
            <a:off x="1490" y="463879"/>
            <a:ext cx="24599442" cy="13308840"/>
          </a:xfrm>
          <a:prstGeom prst="rect">
            <a:avLst/>
          </a:prstGeom>
          <a:solidFill>
            <a:srgbClr val="FFFFFF">
              <a:alpha val="83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2" name="Introdução"/>
          <p:cNvSpPr txBox="1"/>
          <p:nvPr/>
        </p:nvSpPr>
        <p:spPr>
          <a:xfrm>
            <a:off x="8071408" y="483093"/>
            <a:ext cx="8873766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3" name="NBA tem 75 anos de liga…"/>
          <p:cNvSpPr txBox="1"/>
          <p:nvPr/>
        </p:nvSpPr>
        <p:spPr>
          <a:xfrm>
            <a:off x="465381" y="2784339"/>
            <a:ext cx="23299965" cy="1013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NBA tem 75 anos de liga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30 Times na liga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Houve grande popularização do jogo a partir da década de 80 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Uma cesta em jogo de basquete pode valer 1,2 ou 3 pontos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Um jogo de basquete tem 60 minutos dividido em 4 quartos de 15 minutos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 cesta de 3 pontos foi implementada na temporada 1979-1980 na NBA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02" name="CASO NBA 89-90"/>
          <p:cNvSpPr txBox="1"/>
          <p:nvPr/>
        </p:nvSpPr>
        <p:spPr>
          <a:xfrm>
            <a:off x="5321547" y="669502"/>
            <a:ext cx="1409484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</a:t>
            </a:r>
          </a:p>
        </p:txBody>
      </p:sp>
      <p:sp>
        <p:nvSpPr>
          <p:cNvPr id="303" name="League Champion: Detroit Pistons…"/>
          <p:cNvSpPr txBox="1"/>
          <p:nvPr/>
        </p:nvSpPr>
        <p:spPr>
          <a:xfrm>
            <a:off x="606821" y="5050733"/>
            <a:ext cx="22370118" cy="712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League Champion: Detroit Pistons</a:t>
            </a:r>
          </a:p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Most Valuable Player: Magic Johnson (22.3/6.6/11.5)</a:t>
            </a:r>
          </a:p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Rookie of the Year: David Robinson (24.3/12.0/2.0)</a:t>
            </a:r>
          </a:p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PPG Leader: Michael Jordan (33.6)</a:t>
            </a:r>
          </a:p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RPG Leader: Hakeem Olajuwon (14.0)</a:t>
            </a:r>
          </a:p>
          <a:p>
            <a:pPr marL="889000" indent="-889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APG Leader: John Stockton (14.5)</a:t>
            </a:r>
          </a:p>
          <a:p>
            <a:pPr marL="635000" indent="-635000" algn="l">
              <a:buSzPct val="75000"/>
              <a:buChar char="•"/>
              <a:defRPr sz="7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 Defensive Player of the Year: Mark Eaton</a:t>
            </a:r>
          </a:p>
        </p:txBody>
      </p:sp>
      <p:sp>
        <p:nvSpPr>
          <p:cNvPr id="304" name="RESUMO"/>
          <p:cNvSpPr txBox="1"/>
          <p:nvPr/>
        </p:nvSpPr>
        <p:spPr>
          <a:xfrm>
            <a:off x="9402321" y="2457906"/>
            <a:ext cx="588957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RESUMO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307" name="download (28).png" descr="download (2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7565" y="2436976"/>
            <a:ext cx="10786952" cy="1133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CASO NBA 89-90"/>
          <p:cNvSpPr txBox="1"/>
          <p:nvPr/>
        </p:nvSpPr>
        <p:spPr>
          <a:xfrm>
            <a:off x="5321547" y="669502"/>
            <a:ext cx="1409484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</a:t>
            </a:r>
          </a:p>
        </p:txBody>
      </p:sp>
      <p:pic>
        <p:nvPicPr>
          <p:cNvPr id="309" name="download (4).png" descr="download (4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766" y="2647950"/>
            <a:ext cx="10385273" cy="10909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1989-90"/>
          <p:cNvSpPr txBox="1"/>
          <p:nvPr/>
        </p:nvSpPr>
        <p:spPr>
          <a:xfrm>
            <a:off x="12978545" y="2548906"/>
            <a:ext cx="284414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1989-90</a:t>
            </a:r>
          </a:p>
        </p:txBody>
      </p:sp>
      <p:sp>
        <p:nvSpPr>
          <p:cNvPr id="311" name="2020-21"/>
          <p:cNvSpPr txBox="1"/>
          <p:nvPr/>
        </p:nvSpPr>
        <p:spPr>
          <a:xfrm>
            <a:off x="1773664" y="2851076"/>
            <a:ext cx="2844140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2020-21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14" name="CASO NBA 89-90 - GERAL"/>
          <p:cNvSpPr txBox="1"/>
          <p:nvPr/>
        </p:nvSpPr>
        <p:spPr>
          <a:xfrm>
            <a:off x="1257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GERAL</a:t>
            </a:r>
          </a:p>
        </p:txBody>
      </p:sp>
      <p:pic>
        <p:nvPicPr>
          <p:cNvPr id="315" name="download (29).png" descr="download (2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1842" y="2591262"/>
            <a:ext cx="12877365" cy="1106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18" name="CASO NBA 89-90 - GERAL"/>
          <p:cNvSpPr txBox="1"/>
          <p:nvPr/>
        </p:nvSpPr>
        <p:spPr>
          <a:xfrm>
            <a:off x="1257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GERAL</a:t>
            </a:r>
          </a:p>
        </p:txBody>
      </p:sp>
      <p:pic>
        <p:nvPicPr>
          <p:cNvPr id="319" name="download (30).png" descr="download (3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005" y="2522462"/>
            <a:ext cx="11655482" cy="1115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22" name="CASO NBA 89-90 - GERAL"/>
          <p:cNvSpPr txBox="1"/>
          <p:nvPr/>
        </p:nvSpPr>
        <p:spPr>
          <a:xfrm>
            <a:off x="1384547" y="669502"/>
            <a:ext cx="2107395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GERAL</a:t>
            </a:r>
          </a:p>
        </p:txBody>
      </p:sp>
      <p:sp>
        <p:nvSpPr>
          <p:cNvPr id="323" name="CLUSTER 0 - JOGADORES DE ROTAÇAO (113)…"/>
          <p:cNvSpPr txBox="1"/>
          <p:nvPr/>
        </p:nvSpPr>
        <p:spPr>
          <a:xfrm>
            <a:off x="11491907" y="4355291"/>
            <a:ext cx="12929333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JOGADORES DE ROTAÇAO (113)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COADJUVANTES (77)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NA DEFESA (27)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BANCO DE RESERVA (160)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CRAQUES NO ATAQUE (44)</a:t>
            </a:r>
          </a:p>
        </p:txBody>
      </p:sp>
      <p:pic>
        <p:nvPicPr>
          <p:cNvPr id="324" name="download (31).png" descr="download (3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999" y="3268824"/>
            <a:ext cx="11436211" cy="7864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327" name="download (32).png" descr="download (3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7878" y="2715245"/>
            <a:ext cx="9966988" cy="1046991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ASO NBA 89-9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PIVO</a:t>
            </a:r>
          </a:p>
        </p:txBody>
      </p:sp>
      <p:pic>
        <p:nvPicPr>
          <p:cNvPr id="329" name="download (21).png" descr="download (2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4492" y="2879635"/>
            <a:ext cx="9824177" cy="1031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1989-90"/>
          <p:cNvSpPr txBox="1"/>
          <p:nvPr/>
        </p:nvSpPr>
        <p:spPr>
          <a:xfrm>
            <a:off x="12699145" y="2851076"/>
            <a:ext cx="2844141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1989-90</a:t>
            </a:r>
          </a:p>
        </p:txBody>
      </p:sp>
      <p:sp>
        <p:nvSpPr>
          <p:cNvPr id="331" name="2020-21"/>
          <p:cNvSpPr txBox="1"/>
          <p:nvPr/>
        </p:nvSpPr>
        <p:spPr>
          <a:xfrm>
            <a:off x="1672064" y="2851076"/>
            <a:ext cx="2844140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2020-21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34" name="CASO NBA 89-9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PIVO</a:t>
            </a:r>
          </a:p>
        </p:txBody>
      </p:sp>
      <p:pic>
        <p:nvPicPr>
          <p:cNvPr id="335" name="download (34).png" descr="download (3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2620" y="2964561"/>
            <a:ext cx="12881397" cy="10775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38" name="CASO NBA 89-90 - PIVO"/>
          <p:cNvSpPr txBox="1"/>
          <p:nvPr/>
        </p:nvSpPr>
        <p:spPr>
          <a:xfrm>
            <a:off x="1384547" y="669502"/>
            <a:ext cx="1937638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PIVO</a:t>
            </a:r>
          </a:p>
        </p:txBody>
      </p:sp>
      <p:sp>
        <p:nvSpPr>
          <p:cNvPr id="339" name="CLUSTER 0 - BANCO DE RESERVA (32)…"/>
          <p:cNvSpPr txBox="1"/>
          <p:nvPr/>
        </p:nvSpPr>
        <p:spPr>
          <a:xfrm>
            <a:off x="11491907" y="4355291"/>
            <a:ext cx="12553232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BANCO DE RESERVA (32)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CRAQUES NO ATAQUE (22)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DO TIME (4)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* (2)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JOGADORES DE ROTAÇAO (25)</a:t>
            </a:r>
          </a:p>
        </p:txBody>
      </p:sp>
      <p:sp>
        <p:nvSpPr>
          <p:cNvPr id="340" name="Composto por dois jogadores com arremessos de 3 Pontos (Bill Laimbeer e Jack Sikma)"/>
          <p:cNvSpPr txBox="1"/>
          <p:nvPr/>
        </p:nvSpPr>
        <p:spPr>
          <a:xfrm>
            <a:off x="787300" y="11435012"/>
            <a:ext cx="1702456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35000" indent="-635000" algn="l">
              <a:buSzPct val="75000"/>
              <a:buChar char="*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Composto por dois jogadores com arremessos de 3 Pontos (Bill Laimbeer e Jack Sikma)</a:t>
            </a:r>
          </a:p>
        </p:txBody>
      </p:sp>
      <p:pic>
        <p:nvPicPr>
          <p:cNvPr id="341" name="download (35).png" descr="download (3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93" y="3363611"/>
            <a:ext cx="10460478" cy="719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344" name="download (37).png" descr="download (3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2148" y="2155735"/>
            <a:ext cx="13600797" cy="1168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ASO NBA 89-90 - OFENSIVO"/>
          <p:cNvSpPr txBox="1"/>
          <p:nvPr/>
        </p:nvSpPr>
        <p:spPr>
          <a:xfrm>
            <a:off x="622547" y="669502"/>
            <a:ext cx="2377704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OFENSIVO</a:t>
            </a:r>
          </a:p>
        </p:txBody>
      </p:sp>
      <p:sp>
        <p:nvSpPr>
          <p:cNvPr id="346" name="G - Jogos pelo Jogador…"/>
          <p:cNvSpPr txBox="1"/>
          <p:nvPr/>
        </p:nvSpPr>
        <p:spPr>
          <a:xfrm>
            <a:off x="304135" y="2684120"/>
            <a:ext cx="13274414" cy="1168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 - Arremessos acertados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FGA - Tentativa de Arremessos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 - Arremessos acertados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3PA - Tentativa de Arremessos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 - Arremessos acertados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2PA - Tentativa de Arremessos de 2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 - Acertos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FTA - Tentativa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ORB - Rebotes ofensivos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AST - Total de Assistência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PTS - Total de Pontos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49" name="CASO NBA 89-90 - OFENSIVO"/>
          <p:cNvSpPr txBox="1"/>
          <p:nvPr/>
        </p:nvSpPr>
        <p:spPr>
          <a:xfrm>
            <a:off x="495547" y="669502"/>
            <a:ext cx="2377704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OFENSIVO</a:t>
            </a:r>
          </a:p>
        </p:txBody>
      </p:sp>
      <p:sp>
        <p:nvSpPr>
          <p:cNvPr id="350" name="CLUSTER 0 - MEDIA PARTICIPAÇÃO OFENSIVA (86)…"/>
          <p:cNvSpPr txBox="1"/>
          <p:nvPr/>
        </p:nvSpPr>
        <p:spPr>
          <a:xfrm>
            <a:off x="11830118" y="3987800"/>
            <a:ext cx="12214455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MEDIA PARTICIPAÇÃO OFENSIVA (86)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BAIXA PARTICIPAÇÃO OFENSIVA (163)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CRAQUES DO TIME (22)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BANCO DE RESERVA (110)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BOA PARTICIPAÇÃO OFENSIVA (40)</a:t>
            </a:r>
          </a:p>
        </p:txBody>
      </p:sp>
      <p:pic>
        <p:nvPicPr>
          <p:cNvPr id="351" name="download (36).png" descr="download (3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69" y="3926462"/>
            <a:ext cx="9643150" cy="6631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tângulo"/>
          <p:cNvSpPr/>
          <p:nvPr/>
        </p:nvSpPr>
        <p:spPr>
          <a:xfrm>
            <a:off x="1490" y="463879"/>
            <a:ext cx="24599442" cy="13308840"/>
          </a:xfrm>
          <a:prstGeom prst="rect">
            <a:avLst/>
          </a:prstGeom>
          <a:solidFill>
            <a:srgbClr val="FFFFFF">
              <a:alpha val="83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6" name="Introdução"/>
          <p:cNvSpPr txBox="1"/>
          <p:nvPr/>
        </p:nvSpPr>
        <p:spPr>
          <a:xfrm>
            <a:off x="8071408" y="483093"/>
            <a:ext cx="8873766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7" name="G - Jogos pelo Jogador…"/>
          <p:cNvSpPr txBox="1"/>
          <p:nvPr/>
        </p:nvSpPr>
        <p:spPr>
          <a:xfrm>
            <a:off x="74754" y="2925909"/>
            <a:ext cx="13274414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 - Arremessos acertados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FGA - Tentativa de Arremessos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FG% - Porcentagem de Acertos de arremessos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 - Arremessos acertados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3PA - Tentativa de Arremessos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3P% - Porcentagem de Acertos de 3 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 - Arremessos acertados de 2pts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2PA - Tentativa de Arremessos de 2pts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2P% - Porcentagem de Acertos de 2pts</a:t>
            </a:r>
          </a:p>
        </p:txBody>
      </p:sp>
      <p:sp>
        <p:nvSpPr>
          <p:cNvPr id="138" name="FT - Acertos de Lance Livre…"/>
          <p:cNvSpPr txBox="1"/>
          <p:nvPr/>
        </p:nvSpPr>
        <p:spPr>
          <a:xfrm>
            <a:off x="12821704" y="3047948"/>
            <a:ext cx="10502504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 - Acertos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FTA - Tentativa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FT% - Porcentagem de Lance Livre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ORB - Rebotes ofensivos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DRB - Rebotes defensivos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TRB - Total de Rebotes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AST - Total de Assistência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STL - Roubos de Bola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BLK - Bloqueios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TOV - Turnovers (Perdas de Jogadas)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PTS - Total de Pontos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Season - Temporada jogada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54" name="CASO NBA 89-90 - DEFENSIVO"/>
          <p:cNvSpPr txBox="1"/>
          <p:nvPr/>
        </p:nvSpPr>
        <p:spPr>
          <a:xfrm>
            <a:off x="622547" y="745702"/>
            <a:ext cx="23173606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DEFENSIVO</a:t>
            </a:r>
          </a:p>
        </p:txBody>
      </p:sp>
      <p:sp>
        <p:nvSpPr>
          <p:cNvPr id="355" name="G - Jogos pelo Jogador…"/>
          <p:cNvSpPr txBox="1"/>
          <p:nvPr/>
        </p:nvSpPr>
        <p:spPr>
          <a:xfrm>
            <a:off x="304135" y="3039720"/>
            <a:ext cx="13274414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 - Jogos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GS - Jogos Começado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MP - Minutos jogador pelo Jogador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DRB - Rebotes defensivos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STL - Roubos de Bola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BLK - Bloqueios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TOV - Turnovers (Perdas de Jogadas)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PF - Faltas pessoais</a:t>
            </a:r>
          </a:p>
        </p:txBody>
      </p:sp>
      <p:pic>
        <p:nvPicPr>
          <p:cNvPr id="356" name="download (38).png" descr="download (3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8526" y="2686050"/>
            <a:ext cx="12976733" cy="10855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tângulo"/>
          <p:cNvSpPr/>
          <p:nvPr/>
        </p:nvSpPr>
        <p:spPr>
          <a:xfrm>
            <a:off x="-194443" y="694183"/>
            <a:ext cx="24772886" cy="1309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59" name="CASO NBA 89-90 - DEFENSIVO"/>
          <p:cNvSpPr txBox="1"/>
          <p:nvPr/>
        </p:nvSpPr>
        <p:spPr>
          <a:xfrm>
            <a:off x="901947" y="745702"/>
            <a:ext cx="23173606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CASO NBA 89-90 - DEFENSIVO</a:t>
            </a:r>
          </a:p>
        </p:txBody>
      </p:sp>
      <p:sp>
        <p:nvSpPr>
          <p:cNvPr id="360" name="CLUSTER 0 - BOA PARTICIPAÇÃO DEFENSIVA (47)…"/>
          <p:cNvSpPr txBox="1"/>
          <p:nvPr/>
        </p:nvSpPr>
        <p:spPr>
          <a:xfrm>
            <a:off x="11830118" y="3676649"/>
            <a:ext cx="12214455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0 - BOA PARTICIPAÇÃO DEFENSIVA (47)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1 - MEDIA PARTICIPAÇÃO DEFENSIVA (110)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2 - BAIXA PARTICIPAÇÃO DEFENSIVA (78)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</a:t>
            </a:r>
            <a:r>
              <a:t>LUSTER 3 - BANCO DE RESERVA (145)</a:t>
            </a:r>
          </a:p>
          <a:p>
            <a:pPr marL="635000" indent="-635000" algn="l">
              <a:buSzPct val="75000"/>
              <a:buChar char="•"/>
              <a:defRPr sz="5000">
                <a:solidFill>
                  <a:srgbClr val="000000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CLUSTER 4 - CRAQUES DO TIME NA DEFESA (41)</a:t>
            </a:r>
          </a:p>
        </p:txBody>
      </p:sp>
      <p:pic>
        <p:nvPicPr>
          <p:cNvPr id="361" name="download (39).png" descr="download (3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548" y="3653120"/>
            <a:ext cx="10438136" cy="717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64" name="CONCLUSÃO"/>
          <p:cNvSpPr txBox="1"/>
          <p:nvPr/>
        </p:nvSpPr>
        <p:spPr>
          <a:xfrm>
            <a:off x="13121154" y="1202221"/>
            <a:ext cx="10309027" cy="2260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CONCLUSÃO</a:t>
            </a:r>
          </a:p>
        </p:txBody>
      </p:sp>
      <p:pic>
        <p:nvPicPr>
          <p:cNvPr id="365" name="586-5865332_kobe-bryant-photo-psd-1248280277-zpsi839qhtm-kobe-bryant (1).png" descr="586-5865332_kobe-bryant-photo-psd-1248280277-zpsi839qhtm-kobe-bryant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8587" y="2728058"/>
            <a:ext cx="11819901" cy="11932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tângulo"/>
          <p:cNvSpPr/>
          <p:nvPr/>
        </p:nvSpPr>
        <p:spPr>
          <a:xfrm>
            <a:off x="1490" y="463879"/>
            <a:ext cx="24599442" cy="13308840"/>
          </a:xfrm>
          <a:prstGeom prst="rect">
            <a:avLst/>
          </a:prstGeom>
          <a:solidFill>
            <a:srgbClr val="FFFFFF">
              <a:alpha val="83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68" name="Conclusão"/>
          <p:cNvSpPr txBox="1"/>
          <p:nvPr/>
        </p:nvSpPr>
        <p:spPr>
          <a:xfrm>
            <a:off x="8071408" y="483093"/>
            <a:ext cx="853983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Conclusão</a:t>
            </a:r>
          </a:p>
        </p:txBody>
      </p:sp>
      <p:sp>
        <p:nvSpPr>
          <p:cNvPr id="369" name="Os jogadores aumentaram o arremesso de 3…"/>
          <p:cNvSpPr txBox="1"/>
          <p:nvPr/>
        </p:nvSpPr>
        <p:spPr>
          <a:xfrm>
            <a:off x="465381" y="2784339"/>
            <a:ext cx="23299965" cy="1013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Os jogadores aumentaram o arremesso de 3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Nos anos 90 e 00 tinham jogadores especialistas em arremessos de 3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Todos os MVPs estão nos melhores clusters no ataque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Todos os MVPs possuem boa participação na defesa , exceto pelo Shaquille O’Neal nos anos 2000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Nos times campeões tem no máximo dois craques em cada time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Nos anos 90 não havia times com todos os clusters presentes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tângulo"/>
          <p:cNvSpPr/>
          <p:nvPr/>
        </p:nvSpPr>
        <p:spPr>
          <a:xfrm>
            <a:off x="1490" y="463879"/>
            <a:ext cx="24599442" cy="13308840"/>
          </a:xfrm>
          <a:prstGeom prst="rect">
            <a:avLst/>
          </a:prstGeom>
          <a:solidFill>
            <a:srgbClr val="FFFFFF">
              <a:alpha val="83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72" name="Conclusão"/>
          <p:cNvSpPr txBox="1"/>
          <p:nvPr/>
        </p:nvSpPr>
        <p:spPr>
          <a:xfrm>
            <a:off x="8071408" y="483093"/>
            <a:ext cx="8539833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Conclusão</a:t>
            </a:r>
          </a:p>
        </p:txBody>
      </p:sp>
      <p:sp>
        <p:nvSpPr>
          <p:cNvPr id="373" name="Os times na temporada de 90 tinham mais especialistas em defesa…"/>
          <p:cNvSpPr txBox="1"/>
          <p:nvPr/>
        </p:nvSpPr>
        <p:spPr>
          <a:xfrm>
            <a:off x="465381" y="3285989"/>
            <a:ext cx="23299965" cy="913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Os times na temporada de 90 tinham mais especialistas em defesa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Os arremessos de 3Ps estão mais conjugados com outros itens pertencentes do jogo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Foi melhor visualizado com os pivôs pois estes deixaram de ser mais especialista em itens específicos e ampliaram os diversos itens</a:t>
            </a:r>
          </a:p>
          <a:p>
            <a: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Para ser craque no basquete atual deve ter uma amplitude em todos os itens pertencentes ao jogo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OBRIGADO"/>
          <p:cNvSpPr txBox="1"/>
          <p:nvPr/>
        </p:nvSpPr>
        <p:spPr>
          <a:xfrm>
            <a:off x="13123388" y="4309436"/>
            <a:ext cx="7110655" cy="177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7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OBRIGADO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tângulo"/>
          <p:cNvSpPr/>
          <p:nvPr/>
        </p:nvSpPr>
        <p:spPr>
          <a:xfrm>
            <a:off x="1490" y="463879"/>
            <a:ext cx="24599442" cy="13308840"/>
          </a:xfrm>
          <a:prstGeom prst="rect">
            <a:avLst/>
          </a:prstGeom>
          <a:solidFill>
            <a:srgbClr val="FFFFFF">
              <a:alpha val="83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1" name="Introdução"/>
          <p:cNvSpPr txBox="1"/>
          <p:nvPr/>
        </p:nvSpPr>
        <p:spPr>
          <a:xfrm>
            <a:off x="8071408" y="483093"/>
            <a:ext cx="8873766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142" name="posicoes.png" descr="posico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9001" y="3140555"/>
            <a:ext cx="19238579" cy="961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rma"/>
          <p:cNvSpPr/>
          <p:nvPr/>
        </p:nvSpPr>
        <p:spPr>
          <a:xfrm>
            <a:off x="8749143" y="-13589"/>
            <a:ext cx="15074117" cy="137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60" y="0"/>
                </a:moveTo>
                <a:lnTo>
                  <a:pt x="21600" y="162"/>
                </a:lnTo>
                <a:lnTo>
                  <a:pt x="21266" y="21600"/>
                </a:lnTo>
                <a:lnTo>
                  <a:pt x="0" y="21512"/>
                </a:lnTo>
                <a:lnTo>
                  <a:pt x="6360" y="0"/>
                </a:lnTo>
                <a:close/>
              </a:path>
            </a:pathLst>
          </a:custGeom>
          <a:solidFill>
            <a:srgbClr val="FFFFFF">
              <a:alpha val="6126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5" name="Motivação"/>
          <p:cNvSpPr txBox="1"/>
          <p:nvPr/>
        </p:nvSpPr>
        <p:spPr>
          <a:xfrm>
            <a:off x="13818816" y="249720"/>
            <a:ext cx="8495185" cy="4419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Motivação</a:t>
            </a:r>
          </a:p>
        </p:txBody>
      </p:sp>
      <p:pic>
        <p:nvPicPr>
          <p:cNvPr id="146" name="16-166199_steph-curry-png.png" descr="16-166199_steph-curry-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34920" y="2228850"/>
            <a:ext cx="5626101" cy="1271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tângulo"/>
          <p:cNvSpPr/>
          <p:nvPr/>
        </p:nvSpPr>
        <p:spPr>
          <a:xfrm>
            <a:off x="-171954" y="463879"/>
            <a:ext cx="24772886" cy="13105972"/>
          </a:xfrm>
          <a:prstGeom prst="rect">
            <a:avLst/>
          </a:prstGeom>
          <a:solidFill>
            <a:srgbClr val="FFFFFF">
              <a:alpha val="656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9" name="Motivação"/>
          <p:cNvSpPr txBox="1"/>
          <p:nvPr/>
        </p:nvSpPr>
        <p:spPr>
          <a:xfrm>
            <a:off x="7944408" y="483093"/>
            <a:ext cx="8495184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Motivação</a:t>
            </a:r>
          </a:p>
        </p:txBody>
      </p:sp>
      <p:pic>
        <p:nvPicPr>
          <p:cNvPr id="150" name="Damian Lillard DESTROYS the Thunder with EPIC GAME-WINNER - Game 5 | April 23, 2019" descr="Damian Lillard DESTROYS the Thunder with EPIC GAME-WINNER - Game 5 | April 23, 2019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Damian Lillard DESTROYS the Thunder with EPIC GAME-WINNER - Game 5 | April 23, 2019" aiw:author="House of Highlights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27610" y="2862112"/>
            <a:ext cx="18573757" cy="104477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tângulo"/>
          <p:cNvSpPr/>
          <p:nvPr/>
        </p:nvSpPr>
        <p:spPr>
          <a:xfrm>
            <a:off x="-171954" y="717879"/>
            <a:ext cx="24772886" cy="13095807"/>
          </a:xfrm>
          <a:prstGeom prst="rect">
            <a:avLst/>
          </a:prstGeom>
          <a:solidFill>
            <a:srgbClr val="FFFFFF">
              <a:alpha val="83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3" name="Motivação"/>
          <p:cNvSpPr txBox="1"/>
          <p:nvPr/>
        </p:nvSpPr>
        <p:spPr>
          <a:xfrm>
            <a:off x="7480547" y="669502"/>
            <a:ext cx="849518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Motivação</a:t>
            </a:r>
          </a:p>
        </p:txBody>
      </p:sp>
      <p:sp>
        <p:nvSpPr>
          <p:cNvPr id="154" name="Nos últimos 20 anos houve um grande crescimento dos arremessos e cestas de 3 pontos"/>
          <p:cNvSpPr txBox="1"/>
          <p:nvPr/>
        </p:nvSpPr>
        <p:spPr>
          <a:xfrm>
            <a:off x="465381" y="2606539"/>
            <a:ext cx="23299965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079499" indent="-1079499" algn="l">
              <a:buSzPct val="75000"/>
              <a:buChar char="•"/>
              <a:defRPr sz="7000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Nos últimos 20 anos houve um grande crescimento dos arremessos e cestas de 3 pontos </a:t>
            </a:r>
          </a:p>
        </p:txBody>
      </p:sp>
      <p:pic>
        <p:nvPicPr>
          <p:cNvPr id="155" name="download (1).png" descr="download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6839" y="4728834"/>
            <a:ext cx="20078857" cy="879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